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43" r:id="rId3"/>
    <p:sldId id="344" r:id="rId4"/>
    <p:sldId id="333" r:id="rId5"/>
    <p:sldId id="337" r:id="rId6"/>
    <p:sldId id="339" r:id="rId7"/>
    <p:sldId id="340" r:id="rId8"/>
    <p:sldId id="342" r:id="rId9"/>
    <p:sldId id="341" r:id="rId10"/>
    <p:sldId id="345" r:id="rId11"/>
    <p:sldId id="347" r:id="rId12"/>
    <p:sldId id="346" r:id="rId13"/>
    <p:sldId id="284" r:id="rId14"/>
    <p:sldId id="361" r:id="rId15"/>
    <p:sldId id="360" r:id="rId16"/>
    <p:sldId id="362" r:id="rId17"/>
    <p:sldId id="358" r:id="rId18"/>
    <p:sldId id="350" r:id="rId19"/>
    <p:sldId id="349" r:id="rId20"/>
    <p:sldId id="353" r:id="rId21"/>
    <p:sldId id="354" r:id="rId22"/>
    <p:sldId id="367" r:id="rId23"/>
    <p:sldId id="368" r:id="rId24"/>
    <p:sldId id="355" r:id="rId25"/>
    <p:sldId id="357" r:id="rId26"/>
    <p:sldId id="363" r:id="rId27"/>
    <p:sldId id="364" r:id="rId28"/>
    <p:sldId id="365" r:id="rId29"/>
    <p:sldId id="3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94581"/>
  </p:normalViewPr>
  <p:slideViewPr>
    <p:cSldViewPr snapToGrid="0" snapToObjects="1">
      <p:cViewPr varScale="1">
        <p:scale>
          <a:sx n="134" d="100"/>
          <a:sy n="134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file:////Users/dustinfife/Documents/RPackages/flexplavaan/inst/presentations/ABCT/screenshots/force2.p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race_r.jpg" TargetMode="External"/><Relationship Id="rId2" Type="http://schemas.openxmlformats.org/officeDocument/2006/relationships/image" Target="file:////Users/dustinfife/Documents/RPackages/flexplavaan/inst/presentations/ABCT/screenshots/trace.jpg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file:////Users/dustinfife/Documents/RPackages/flexplavaan/inst/presentations/ABCT/screenshots/measurement.jp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latent.pn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test_code.pn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file:////Users/dustinfife/Documents/RPackages/flexplavaan/inst/presentations/ABCT/screenshots/anova.jp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regression.png" TargetMode="External"/><Relationship Id="rId2" Type="http://schemas.openxmlformats.org/officeDocument/2006/relationships/image" Target="file:////Users/dustinfife/Documents/RPackages/flexplavaan/inst/presentations/ABCT/screenshots/regression.jp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mixed.png" TargetMode="External"/><Relationship Id="rId2" Type="http://schemas.openxmlformats.org/officeDocument/2006/relationships/image" Target="file:////Users/dustinfife/Documents/RPackages/flexplavaan/inst/presentations/ABCT/screenshots/mixed.jp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907776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 with </a:t>
            </a:r>
            <a:r>
              <a:rPr lang="en-US" sz="5400" b="0" dirty="0" err="1">
                <a:latin typeface="Moon Flower" panose="02000500000000000000" pitchFamily="2" charset="77"/>
              </a:rPr>
              <a:t>flexplavaan</a:t>
            </a:r>
            <a:endParaRPr lang="en-US" sz="5400" b="0" dirty="0">
              <a:latin typeface="Moon Flower" panose="02000500000000000000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flexplot</a:t>
            </a:r>
            <a:r>
              <a:rPr lang="en-US" dirty="0"/>
              <a:t> + </a:t>
            </a:r>
            <a:r>
              <a:rPr lang="en-US" dirty="0" err="1"/>
              <a:t>lavaan</a:t>
            </a:r>
            <a:r>
              <a:rPr lang="en-US" dirty="0"/>
              <a:t>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easy plots +latent variable models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2938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flexplot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lavaan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easy plots +latent variable models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C42600-BAA7-4C47-8CA9-859459359719}"/>
              </a:ext>
            </a:extLst>
          </p:cNvPr>
          <p:cNvSpPr txBox="1">
            <a:spLocks/>
          </p:cNvSpPr>
          <p:nvPr/>
        </p:nvSpPr>
        <p:spPr>
          <a:xfrm>
            <a:off x="2262996" y="5812884"/>
            <a:ext cx="10515600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Flexplavaan</a:t>
            </a:r>
            <a:r>
              <a:rPr lang="en-US" b="1" dirty="0"/>
              <a:t> is a software package for visualizing LVMs</a:t>
            </a:r>
          </a:p>
        </p:txBody>
      </p:sp>
    </p:spTree>
    <p:extLst>
      <p:ext uri="{BB962C8B-B14F-4D97-AF65-F5344CB8AC3E}">
        <p14:creationId xmlns:p14="http://schemas.microsoft.com/office/powerpoint/2010/main" val="126056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A340-A8E2-2E4B-81E2-D2D80D09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3429000"/>
            <a:ext cx="10515600" cy="1325563"/>
          </a:xfrm>
        </p:spPr>
        <p:txBody>
          <a:bodyPr/>
          <a:lstStyle/>
          <a:p>
            <a:r>
              <a:rPr lang="en-US" dirty="0"/>
              <a:t>But, there’s a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1813-6DCC-224E-9E01-D5CAC49E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  <a:p>
            <a:pPr lvl="1"/>
            <a:r>
              <a:rPr lang="en-US" sz="1400" dirty="0"/>
              <a:t>Covariances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Jedi Example – Assumed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link="rId2"/>
          <a:srcRect/>
          <a:stretch>
            <a:fillRect/>
          </a:stretch>
        </p:blipFill>
        <p:spPr>
          <a:xfrm>
            <a:off x="2767011" y="2070098"/>
            <a:ext cx="665797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0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Example – Correct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7011" y="2070098"/>
            <a:ext cx="6657977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43A6-DDA4-024E-B3BF-52483090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C74E52-4A15-4F4B-9BFE-085666EF3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813"/>
            <a:ext cx="6205039" cy="23952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32509-248C-DA4B-B913-D93896A7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5485" y="255951"/>
            <a:ext cx="3717000" cy="63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1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1A-8308-0845-B4EA-90F37EA7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1" y="2200924"/>
            <a:ext cx="10515600" cy="1325563"/>
          </a:xfrm>
        </p:spPr>
        <p:txBody>
          <a:bodyPr/>
          <a:lstStyle/>
          <a:p>
            <a:r>
              <a:rPr lang="en-US" dirty="0"/>
              <a:t>Visualization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6014-4C76-9C4B-A1BA-C4427378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3358314"/>
            <a:ext cx="10515600" cy="615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</a:t>
            </a:r>
            <a:r>
              <a:rPr lang="en-US" i="1" dirty="0"/>
              <a:t>observed </a:t>
            </a:r>
            <a:r>
              <a:rPr lang="en-US" dirty="0"/>
              <a:t>variables against </a:t>
            </a:r>
            <a:r>
              <a:rPr lang="en-US" i="1" dirty="0"/>
              <a:t>observed </a:t>
            </a:r>
            <a:r>
              <a:rPr lang="en-US" dirty="0"/>
              <a:t>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93056-0A84-2240-9EFF-A74BA7A1D8F9}"/>
              </a:ext>
            </a:extLst>
          </p:cNvPr>
          <p:cNvSpPr txBox="1">
            <a:spLocks/>
          </p:cNvSpPr>
          <p:nvPr/>
        </p:nvSpPr>
        <p:spPr>
          <a:xfrm>
            <a:off x="924464" y="3852922"/>
            <a:ext cx="10515600" cy="6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en-US" dirty="0"/>
              <a:t>Overlay the fit implied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2497943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8602" y="17660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visuals?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EDBB8541-8DCE-0940-A578-D3001712B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tretch>
            <a:fillRect/>
          </a:stretch>
        </p:blipFill>
        <p:spPr>
          <a:xfrm>
            <a:off x="5167224" y="-2329"/>
            <a:ext cx="6962560" cy="677250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7249D-2E92-A149-A569-F69A2308D533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964579" y="4070995"/>
            <a:ext cx="5717163" cy="7890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Scatterplot matrix of observed variables</a:t>
            </a:r>
          </a:p>
          <a:p>
            <a:r>
              <a:rPr lang="en-US" sz="1800" dirty="0"/>
              <a:t>Use implied covariance to estimate the “slope”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3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4AC-D183-8D47-A011-9B46F2C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92" y="2927170"/>
            <a:ext cx="10515600" cy="1325563"/>
          </a:xfrm>
        </p:spPr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FB74-05B4-B244-B645-FF6BEFD3E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139" y="4112898"/>
            <a:ext cx="570193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Disturbance-Dependence Plots</a:t>
            </a:r>
          </a:p>
          <a:p>
            <a:pPr lvl="1"/>
            <a:r>
              <a:rPr lang="en-US" dirty="0"/>
              <a:t>Subtract effect of the model</a:t>
            </a:r>
          </a:p>
          <a:p>
            <a:pPr lvl="1"/>
            <a:r>
              <a:rPr lang="en-US" dirty="0"/>
              <a:t>If any “signal” remains, our model has problems</a:t>
            </a:r>
          </a:p>
        </p:txBody>
      </p:sp>
    </p:spTree>
    <p:extLst>
      <p:ext uri="{BB962C8B-B14F-4D97-AF65-F5344CB8AC3E}">
        <p14:creationId xmlns:p14="http://schemas.microsoft.com/office/powerpoint/2010/main" val="415947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6E39-8A3E-504F-8F9F-8001880D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flexplavaan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026CB-465B-414A-BFC1-D6135BA19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9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04DA-3339-5E4D-9DA4-D7DC963C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4" y="1223620"/>
            <a:ext cx="4234132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Disturbance-Dependence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49FCF-7300-184A-91EB-B218417D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85981" y="242505"/>
            <a:ext cx="6596085" cy="64160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A67DB-DAB7-C549-AD16-7A55DD75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3114" y="2692408"/>
            <a:ext cx="5152868" cy="6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7D21F5-B8DF-6E4E-B9E7-FA4E23A7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-5556" t="3501" r="-5556" b="2749"/>
          <a:stretch/>
        </p:blipFill>
        <p:spPr>
          <a:xfrm>
            <a:off x="-600892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768A-AD16-904A-8428-7FA63A8D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Or the whole model together...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C2E00B7-60DB-4F46-B544-98D474D6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160" y="5181600"/>
            <a:ext cx="3474902" cy="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D2553D-BC01-6D43-81C5-3CF48E9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3330575"/>
            <a:ext cx="9144000" cy="2387600"/>
          </a:xfrm>
        </p:spPr>
        <p:txBody>
          <a:bodyPr/>
          <a:lstStyle/>
          <a:p>
            <a:r>
              <a:rPr lang="en-US" dirty="0"/>
              <a:t>But that’s not enough...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59C701-0572-424F-B823-4C99E5D807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6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D2553D-BC01-6D43-81C5-3CF48E9C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3330575"/>
            <a:ext cx="9144000" cy="2387600"/>
          </a:xfrm>
        </p:spPr>
        <p:txBody>
          <a:bodyPr/>
          <a:lstStyle/>
          <a:p>
            <a:r>
              <a:rPr lang="en-US" dirty="0"/>
              <a:t>But that’s not enough...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59C701-0572-424F-B823-4C99E5D80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0725" y="5630863"/>
            <a:ext cx="9144000" cy="1655762"/>
          </a:xfrm>
        </p:spPr>
        <p:txBody>
          <a:bodyPr/>
          <a:lstStyle/>
          <a:p>
            <a:r>
              <a:rPr lang="en-US" dirty="0"/>
              <a:t>Sometimes misfit doesn’t show up in correlations...</a:t>
            </a:r>
          </a:p>
          <a:p>
            <a:r>
              <a:rPr lang="en-US" dirty="0"/>
              <a:t>...but in the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137059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2924-107E-9E4A-A9A8-86EDA805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298" y="-100702"/>
            <a:ext cx="11431438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We can also visualize the measurement model...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FBB9-0952-B144-BB0A-7020F2B7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rcRect/>
          <a:stretch>
            <a:fillRect/>
          </a:stretch>
        </p:blipFill>
        <p:spPr>
          <a:xfrm>
            <a:off x="2086587" y="879669"/>
            <a:ext cx="7637792" cy="5098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ECA04-03B1-A643-9E5A-DBE7A698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71" y="5898574"/>
            <a:ext cx="4866257" cy="7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0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2924-107E-9E4A-A9A8-86EDA805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298" y="-100702"/>
            <a:ext cx="11431438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And the structural model...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FBB9-0952-B144-BB0A-7020F2B7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284613" y="879669"/>
            <a:ext cx="5241740" cy="5098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ECA04-03B1-A643-9E5A-DBE7A6983084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3369574" y="6090786"/>
            <a:ext cx="5452852" cy="6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07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89B1-6DC3-394A-8425-4DBB7D8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compare the two models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13EB6EC-8D01-E94A-B1C9-0E188724E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0" y="2655094"/>
            <a:ext cx="5889805" cy="176610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0320F8-7662-FA46-A984-1F51761D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655094"/>
            <a:ext cx="5833800" cy="18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BC7D-764A-2A45-8695-DC445C83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4039"/>
            <a:ext cx="4786223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Visually comparing models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14BAFA-D72E-8246-877E-5E901196B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608" y="-1"/>
            <a:ext cx="6964392" cy="677429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620D28-AE35-394C-A4DC-930DF35F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2" y="4063132"/>
            <a:ext cx="4667765" cy="14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2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4EE-DA0A-8B47-8E6E-48FCB1BD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F7DB-78C7-8C45-8592-7D3058D73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dustinfife</a:t>
            </a:r>
            <a:r>
              <a:rPr lang="en-US" dirty="0"/>
              <a:t>/</a:t>
            </a:r>
            <a:r>
              <a:rPr lang="en-US" dirty="0" err="1"/>
              <a:t>flexplavaan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0AAB12A-D877-7146-B747-44223D19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46" y="3267630"/>
            <a:ext cx="6832121" cy="9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4EE-DA0A-8B47-8E6E-48FCB1BD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read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F7DB-78C7-8C45-8592-7D3058D73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Fife, D., </a:t>
            </a:r>
            <a:r>
              <a:rPr lang="en-US" dirty="0" err="1"/>
              <a:t>Brunwasser</a:t>
            </a:r>
            <a:r>
              <a:rPr lang="en-US" dirty="0"/>
              <a:t>, S., &amp; Merkle, E. C. (in press). Seeing the Impossible: Visualizing Latent Variable Models with </a:t>
            </a:r>
            <a:r>
              <a:rPr lang="en-US" dirty="0" err="1"/>
              <a:t>flexplavaan</a:t>
            </a:r>
            <a:r>
              <a:rPr lang="en-US" dirty="0"/>
              <a:t>. </a:t>
            </a:r>
            <a:r>
              <a:rPr lang="en-US" i="1" dirty="0"/>
              <a:t>Psychological Methods. </a:t>
            </a:r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/10.31234/</a:t>
            </a:r>
            <a:r>
              <a:rPr lang="en-US" dirty="0" err="1"/>
              <a:t>osf.io</a:t>
            </a:r>
            <a:r>
              <a:rPr lang="en-US" dirty="0"/>
              <a:t>/qm7kj </a:t>
            </a:r>
          </a:p>
        </p:txBody>
      </p:sp>
    </p:spTree>
    <p:extLst>
      <p:ext uri="{BB962C8B-B14F-4D97-AF65-F5344CB8AC3E}">
        <p14:creationId xmlns:p14="http://schemas.microsoft.com/office/powerpoint/2010/main" val="107117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5874-825C-F847-8952-D99995E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flexplavaan</a:t>
            </a:r>
            <a:r>
              <a:rPr lang="en-US" sz="5400" dirty="0"/>
              <a:t> = </a:t>
            </a:r>
            <a:r>
              <a:rPr lang="en-US" sz="5400" dirty="0" err="1"/>
              <a:t>flexplot</a:t>
            </a:r>
            <a:r>
              <a:rPr lang="en-US" sz="5400" dirty="0"/>
              <a:t> + </a:t>
            </a:r>
            <a:r>
              <a:rPr lang="en-US" sz="5400" dirty="0" err="1"/>
              <a:t>lavaan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06A9D-2931-BD43-8BFF-8F2D69A01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Flexplot?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84739-A262-B74A-9851-3C007481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334" y="358012"/>
            <a:ext cx="3686942" cy="26653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6107C-E22B-D740-92F2-8EF6393DA703}"/>
              </a:ext>
            </a:extLst>
          </p:cNvPr>
          <p:cNvSpPr/>
          <p:nvPr/>
        </p:nvSpPr>
        <p:spPr>
          <a:xfrm>
            <a:off x="2214057" y="3030477"/>
            <a:ext cx="7968528" cy="2028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ible </a:t>
            </a: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User specifies a model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 err="1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visualizes that model automatically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Emphasis on </a:t>
            </a:r>
            <a:r>
              <a:rPr lang="en-US" sz="2800" b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raw 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9208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1132" y="2965540"/>
            <a:ext cx="8165237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4152565" y="1690688"/>
            <a:ext cx="4241978" cy="1143000"/>
          </a:xfrm>
        </p:spPr>
      </p:pic>
    </p:spTree>
    <p:extLst>
      <p:ext uri="{BB962C8B-B14F-4D97-AF65-F5344CB8AC3E}">
        <p14:creationId xmlns:p14="http://schemas.microsoft.com/office/powerpoint/2010/main" val="172959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4316060" y="2965540"/>
            <a:ext cx="4243381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26353" y="1898187"/>
            <a:ext cx="5622797" cy="827759"/>
          </a:xfrm>
        </p:spPr>
      </p:pic>
    </p:spTree>
    <p:extLst>
      <p:ext uri="{BB962C8B-B14F-4D97-AF65-F5344CB8AC3E}">
        <p14:creationId xmlns:p14="http://schemas.microsoft.com/office/powerpoint/2010/main" val="14946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915362" y="2973459"/>
            <a:ext cx="4361275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652233" y="1946764"/>
            <a:ext cx="5622797" cy="747859"/>
          </a:xfrm>
        </p:spPr>
      </p:pic>
    </p:spTree>
    <p:extLst>
      <p:ext uri="{BB962C8B-B14F-4D97-AF65-F5344CB8AC3E}">
        <p14:creationId xmlns:p14="http://schemas.microsoft.com/office/powerpoint/2010/main" val="353808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616309" y="3027657"/>
            <a:ext cx="4518402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072138" y="1904883"/>
            <a:ext cx="5340353" cy="908579"/>
          </a:xfrm>
        </p:spPr>
      </p:pic>
    </p:spTree>
    <p:extLst>
      <p:ext uri="{BB962C8B-B14F-4D97-AF65-F5344CB8AC3E}">
        <p14:creationId xmlns:p14="http://schemas.microsoft.com/office/powerpoint/2010/main" val="63376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BAC4-C59D-A648-9799-0E9459D5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92188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lavaan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5A9CEF-0EC4-BF49-9F74-F07AA7919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827" y="2217751"/>
            <a:ext cx="6509128" cy="343338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AFF1E-B7F7-B143-9911-3097320E087C}"/>
              </a:ext>
            </a:extLst>
          </p:cNvPr>
          <p:cNvSpPr/>
          <p:nvPr/>
        </p:nvSpPr>
        <p:spPr>
          <a:xfrm>
            <a:off x="1524938" y="3043248"/>
            <a:ext cx="3409370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tent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riable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alysis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observed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 hypothesize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latent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Software for structural equation models</a:t>
            </a:r>
          </a:p>
        </p:txBody>
      </p:sp>
    </p:spTree>
    <p:extLst>
      <p:ext uri="{BB962C8B-B14F-4D97-AF65-F5344CB8AC3E}">
        <p14:creationId xmlns:p14="http://schemas.microsoft.com/office/powerpoint/2010/main" val="31792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315</Words>
  <Application>Microsoft Macintosh PowerPoint</Application>
  <PresentationFormat>Widescreen</PresentationFormat>
  <Paragraphs>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Batang</vt:lpstr>
      <vt:lpstr>Arial</vt:lpstr>
      <vt:lpstr>Calibri</vt:lpstr>
      <vt:lpstr>Moon Flower</vt:lpstr>
      <vt:lpstr>Office Theme</vt:lpstr>
      <vt:lpstr>Seeing the Impossible  Visualizing Latent Variable Models with flexplavaan</vt:lpstr>
      <vt:lpstr>What is flexplavaan?</vt:lpstr>
      <vt:lpstr>flexplavaan = flexplot + lavaan</vt:lpstr>
      <vt:lpstr>What is Flexplot?</vt:lpstr>
      <vt:lpstr>T-Test</vt:lpstr>
      <vt:lpstr>ANOVA</vt:lpstr>
      <vt:lpstr>Regression</vt:lpstr>
      <vt:lpstr>Mixed Models</vt:lpstr>
      <vt:lpstr>What is lavaan?</vt:lpstr>
      <vt:lpstr>So...</vt:lpstr>
      <vt:lpstr>So...</vt:lpstr>
      <vt:lpstr>But, there’s a problem!</vt:lpstr>
      <vt:lpstr>Visualizing  Latent Variable Models</vt:lpstr>
      <vt:lpstr>Jedi Example – Assumed Model</vt:lpstr>
      <vt:lpstr>Jedi Example – Correct Model</vt:lpstr>
      <vt:lpstr>Naïve Analysis</vt:lpstr>
      <vt:lpstr>Visualization method</vt:lpstr>
      <vt:lpstr>The visuals?</vt:lpstr>
      <vt:lpstr>We can do better</vt:lpstr>
      <vt:lpstr>Disturbance-Dependence Plots</vt:lpstr>
      <vt:lpstr>Or the whole model together...</vt:lpstr>
      <vt:lpstr>But that’s not enough...</vt:lpstr>
      <vt:lpstr>But that’s not enough...</vt:lpstr>
      <vt:lpstr>We can also visualize the measurement model...</vt:lpstr>
      <vt:lpstr>And the structural model...</vt:lpstr>
      <vt:lpstr>Let’s compare the two models</vt:lpstr>
      <vt:lpstr>Visually comparing models</vt:lpstr>
      <vt:lpstr>Where to get it?</vt:lpstr>
      <vt:lpstr>Where to read about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the Impossible  Visualizing Latent Variable Models with flexplavaan</dc:title>
  <dc:creator>Fife, Dustin Allan</dc:creator>
  <cp:lastModifiedBy>Fife, Dustin Allan</cp:lastModifiedBy>
  <cp:revision>30</cp:revision>
  <dcterms:created xsi:type="dcterms:W3CDTF">2020-11-03T17:08:13Z</dcterms:created>
  <dcterms:modified xsi:type="dcterms:W3CDTF">2021-11-03T13:42:40Z</dcterms:modified>
</cp:coreProperties>
</file>